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"/>
  </p:notesMasterIdLst>
  <p:sldIdLst>
    <p:sldId id="256" r:id="rId2"/>
  </p:sldIdLst>
  <p:sldSz cx="18288000" cy="10288588"/>
  <p:notesSz cx="6858000" cy="9144000"/>
  <p:embeddedFontLst>
    <p:embeddedFont>
      <p:font typeface="Helvetica Neue" panose="020B0604020202020204" charset="0"/>
      <p:regular r:id="rId4"/>
      <p:bold r:id="rId5"/>
      <p:italic r:id="rId6"/>
      <p:boldItalic r:id="rId7"/>
    </p:embeddedFont>
    <p:embeddedFont>
      <p:font typeface="Helvetica Neue Light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833" y="685800"/>
            <a:ext cx="609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49a5e9b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b49a5e9b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7" y="1489411"/>
            <a:ext cx="17041200" cy="41058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9242"/>
            <a:ext cx="17041200" cy="15855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 title="plain template 220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0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623400" y="4571547"/>
            <a:ext cx="170412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Helvetica Neue"/>
              <a:buNone/>
              <a:defRPr sz="7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2" title="Bronze (2025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0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2806650" y="4255300"/>
            <a:ext cx="126747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Helvetica Neue"/>
              <a:buNone/>
              <a:defRPr sz="7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497700" y="5401559"/>
            <a:ext cx="17041200" cy="10305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●"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2">
  <p:cSld name="TITLE_AND_BODY_1_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 title="GOLD (2025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0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2806650" y="4255300"/>
            <a:ext cx="126747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Helvetica Neue"/>
              <a:buNone/>
              <a:defRPr sz="7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497700" y="5401559"/>
            <a:ext cx="17041200" cy="10305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●"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2 1">
  <p:cSld name="TITLE_AND_BODY_1_2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title="Black(2025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0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806650" y="4255300"/>
            <a:ext cx="126747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Helvetica Neue"/>
              <a:buNone/>
              <a:defRPr sz="7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97700" y="5401559"/>
            <a:ext cx="17041200" cy="10305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●"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406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406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406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 title="Silver (2025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0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806650" y="4255300"/>
            <a:ext cx="126747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Helvetica Neue"/>
              <a:buNone/>
              <a:defRPr sz="7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97700" y="5401559"/>
            <a:ext cx="17041200" cy="10305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●"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●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○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■"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400" y="890206"/>
            <a:ext cx="170412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400" y="2305353"/>
            <a:ext cx="7999800" cy="6834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9664800" y="2305353"/>
            <a:ext cx="7999800" cy="6834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623400" y="890206"/>
            <a:ext cx="170412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623400" y="1111394"/>
            <a:ext cx="5616000" cy="15117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623400" y="2779686"/>
            <a:ext cx="5616000" cy="6360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980500" y="900458"/>
            <a:ext cx="12735600" cy="81831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/>
          <p:nvPr/>
        </p:nvSpPr>
        <p:spPr>
          <a:xfrm>
            <a:off x="9144000" y="-250"/>
            <a:ext cx="9144000" cy="1028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531000" y="2466782"/>
            <a:ext cx="8090400" cy="2965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ubTitle" idx="1"/>
          </p:nvPr>
        </p:nvSpPr>
        <p:spPr>
          <a:xfrm>
            <a:off x="531000" y="5607131"/>
            <a:ext cx="8090400" cy="24705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2"/>
          </p:nvPr>
        </p:nvSpPr>
        <p:spPr>
          <a:xfrm>
            <a:off x="9879000" y="1448403"/>
            <a:ext cx="7674000" cy="7391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2453"/>
            <a:ext cx="17041200" cy="16839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623400" y="8462631"/>
            <a:ext cx="11997600" cy="12105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 hasCustomPrompt="1"/>
          </p:nvPr>
        </p:nvSpPr>
        <p:spPr>
          <a:xfrm>
            <a:off x="623400" y="2212637"/>
            <a:ext cx="17041200" cy="3927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623400" y="6305553"/>
            <a:ext cx="17041200" cy="2602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1 1 1 1">
  <p:cSld name="CUSTOM_4_2_1_1_1_1">
    <p:bg>
      <p:bgPr>
        <a:noFill/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4441175" y="4022504"/>
            <a:ext cx="94056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Helvetica Neue"/>
              <a:buNone/>
              <a:defRPr sz="4638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ubTitle" idx="1"/>
          </p:nvPr>
        </p:nvSpPr>
        <p:spPr>
          <a:xfrm>
            <a:off x="5954100" y="5262534"/>
            <a:ext cx="63798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E4E"/>
              </a:buClr>
              <a:buSzPts val="3000"/>
              <a:buFont typeface="Helvetica Neue"/>
              <a:buNone/>
              <a:defRPr sz="3000" b="1">
                <a:solidFill>
                  <a:srgbClr val="4D4E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ubTitle" idx="2"/>
          </p:nvPr>
        </p:nvSpPr>
        <p:spPr>
          <a:xfrm>
            <a:off x="5954088" y="5722714"/>
            <a:ext cx="63798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 Light"/>
              <a:buNone/>
              <a:defRPr sz="2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24" title="plain template holding slid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" y="90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206"/>
            <a:ext cx="170412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5353"/>
            <a:ext cx="17041200" cy="6834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5">
  <p:cSld name="TITLE_AND_BODY_5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 title="Agency Awards template 2025_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0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5"/>
          <p:cNvSpPr txBox="1"/>
          <p:nvPr/>
        </p:nvSpPr>
        <p:spPr>
          <a:xfrm>
            <a:off x="14064600" y="9416700"/>
            <a:ext cx="3857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D7B5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</a:t>
            </a:r>
            <a:r>
              <a:rPr lang="en-GB" sz="2000">
                <a:solidFill>
                  <a:srgbClr val="D7B56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wesbank</a:t>
            </a:r>
            <a:r>
              <a:rPr lang="en-GB" sz="2000" b="1">
                <a:solidFill>
                  <a:srgbClr val="D7B5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</a:t>
            </a:r>
            <a:r>
              <a:rPr lang="en-GB" sz="2000">
                <a:solidFill>
                  <a:srgbClr val="D7B56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gen</a:t>
            </a:r>
            <a:r>
              <a:rPr lang="en-GB" sz="2000" b="1">
                <a:solidFill>
                  <a:srgbClr val="D7B5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awards</a:t>
            </a:r>
            <a:endParaRPr sz="2000" b="1">
              <a:solidFill>
                <a:srgbClr val="D7B5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930350" y="4665000"/>
            <a:ext cx="4692900" cy="16089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5 3">
  <p:cSld name="TITLE_AND_BODY_5_3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 title="Black onyx Awards template 202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0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6"/>
          <p:cNvSpPr txBox="1"/>
          <p:nvPr/>
        </p:nvSpPr>
        <p:spPr>
          <a:xfrm>
            <a:off x="14064600" y="9416700"/>
            <a:ext cx="3857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D7B5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</a:t>
            </a:r>
            <a:r>
              <a:rPr lang="en-GB" sz="2000">
                <a:solidFill>
                  <a:srgbClr val="D7B56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wesbank</a:t>
            </a:r>
            <a:r>
              <a:rPr lang="en-GB" sz="2000" b="1">
                <a:solidFill>
                  <a:srgbClr val="D7B5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</a:t>
            </a:r>
            <a:r>
              <a:rPr lang="en-GB" sz="2000">
                <a:solidFill>
                  <a:srgbClr val="D7B56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gen</a:t>
            </a:r>
            <a:r>
              <a:rPr lang="en-GB" sz="2000" b="1">
                <a:solidFill>
                  <a:srgbClr val="D7B5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awards</a:t>
            </a:r>
            <a:endParaRPr sz="2000" b="1">
              <a:solidFill>
                <a:srgbClr val="D7B5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930350" y="4665000"/>
            <a:ext cx="4692900" cy="16089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5 2">
  <p:cSld name="TITLE_AND_BODY_5_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 title="Student Awards template 202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0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7"/>
          <p:cNvSpPr txBox="1"/>
          <p:nvPr/>
        </p:nvSpPr>
        <p:spPr>
          <a:xfrm>
            <a:off x="14064600" y="9416700"/>
            <a:ext cx="3857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D7B5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</a:t>
            </a:r>
            <a:r>
              <a:rPr lang="en-GB" sz="2000">
                <a:solidFill>
                  <a:srgbClr val="D7B56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wesbank</a:t>
            </a:r>
            <a:r>
              <a:rPr lang="en-GB" sz="2000" b="1">
                <a:solidFill>
                  <a:srgbClr val="D7B5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</a:t>
            </a:r>
            <a:r>
              <a:rPr lang="en-GB" sz="2000">
                <a:solidFill>
                  <a:srgbClr val="D7B56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gen</a:t>
            </a:r>
            <a:r>
              <a:rPr lang="en-GB" sz="2000" b="1">
                <a:solidFill>
                  <a:srgbClr val="D7B5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awards</a:t>
            </a:r>
            <a:endParaRPr sz="2000" b="1">
              <a:solidFill>
                <a:srgbClr val="D7B5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930350" y="4665000"/>
            <a:ext cx="4692900" cy="16089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5 1">
  <p:cSld name="TITLE_AND_BODY_5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 title="Online Awards template 2025_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0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8"/>
          <p:cNvSpPr txBox="1"/>
          <p:nvPr/>
        </p:nvSpPr>
        <p:spPr>
          <a:xfrm>
            <a:off x="14064600" y="9416700"/>
            <a:ext cx="3857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D7B5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</a:t>
            </a:r>
            <a:r>
              <a:rPr lang="en-GB" sz="2000">
                <a:solidFill>
                  <a:srgbClr val="D7B56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wesbank</a:t>
            </a:r>
            <a:r>
              <a:rPr lang="en-GB" sz="2000" b="1">
                <a:solidFill>
                  <a:srgbClr val="D7B5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</a:t>
            </a:r>
            <a:r>
              <a:rPr lang="en-GB" sz="2000">
                <a:solidFill>
                  <a:srgbClr val="D7B56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gen</a:t>
            </a:r>
            <a:r>
              <a:rPr lang="en-GB" sz="2000" b="1">
                <a:solidFill>
                  <a:srgbClr val="D7B5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awards</a:t>
            </a:r>
            <a:endParaRPr sz="2000" b="1">
              <a:solidFill>
                <a:srgbClr val="D7B5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930350" y="4665000"/>
            <a:ext cx="4692900" cy="16089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4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 title="Cooporate Awards templa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0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/>
          <p:nvPr/>
        </p:nvSpPr>
        <p:spPr>
          <a:xfrm>
            <a:off x="14064600" y="9416700"/>
            <a:ext cx="3857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D7B5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</a:t>
            </a:r>
            <a:r>
              <a:rPr lang="en-GB" sz="2000">
                <a:solidFill>
                  <a:srgbClr val="D7B56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wesbank</a:t>
            </a:r>
            <a:r>
              <a:rPr lang="en-GB" sz="2000" b="1">
                <a:solidFill>
                  <a:srgbClr val="D7B5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</a:t>
            </a:r>
            <a:r>
              <a:rPr lang="en-GB" sz="2000">
                <a:solidFill>
                  <a:srgbClr val="D7B56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gen</a:t>
            </a:r>
            <a:r>
              <a:rPr lang="en-GB" sz="2000" b="1">
                <a:solidFill>
                  <a:srgbClr val="D7B56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awards</a:t>
            </a:r>
            <a:endParaRPr sz="2000" b="1">
              <a:solidFill>
                <a:srgbClr val="D7B5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930350" y="4665000"/>
            <a:ext cx="4692900" cy="16089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0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206"/>
            <a:ext cx="17041200" cy="1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5353"/>
            <a:ext cx="17041200" cy="6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newgenawards.co.z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/>
        </p:nvSpPr>
        <p:spPr>
          <a:xfrm>
            <a:off x="508468" y="1988081"/>
            <a:ext cx="6578400" cy="1790851"/>
          </a:xfrm>
          <a:prstGeom prst="rect">
            <a:avLst/>
          </a:prstGeom>
          <a:noFill/>
          <a:ln w="9525" cap="flat" cmpd="sng">
            <a:solidFill>
              <a:srgbClr val="07CE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</a:rPr>
              <a:t>WESBANK NEW GENERATION SOCIAL &amp; DIGITAL MEDIA </a:t>
            </a:r>
            <a:r>
              <a:rPr lang="en-GB" sz="2800" b="1" dirty="0" smtClean="0">
                <a:solidFill>
                  <a:schemeClr val="lt1"/>
                </a:solidFill>
              </a:rPr>
              <a:t>AWARDS 14</a:t>
            </a:r>
            <a:r>
              <a:rPr lang="en-GB" sz="2800" b="1" baseline="30000" dirty="0" smtClean="0">
                <a:solidFill>
                  <a:schemeClr val="lt1"/>
                </a:solidFill>
              </a:rPr>
              <a:t>TH</a:t>
            </a:r>
            <a:r>
              <a:rPr lang="en-GB" sz="2800" b="1" dirty="0" smtClean="0">
                <a:solidFill>
                  <a:schemeClr val="lt1"/>
                </a:solidFill>
              </a:rPr>
              <a:t> EDITION: </a:t>
            </a:r>
            <a:endParaRPr sz="28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21BFDC"/>
                </a:solidFill>
              </a:rPr>
              <a:t>2026: KEY </a:t>
            </a:r>
            <a:r>
              <a:rPr lang="en-GB" sz="2400" dirty="0">
                <a:solidFill>
                  <a:srgbClr val="21BFDC"/>
                </a:solidFill>
              </a:rPr>
              <a:t>DATES </a:t>
            </a:r>
            <a:r>
              <a:rPr lang="en-GB" sz="2400" dirty="0" smtClean="0">
                <a:solidFill>
                  <a:srgbClr val="21BFDC"/>
                </a:solidFill>
              </a:rPr>
              <a:t>&amp; ENTRY FEES:</a:t>
            </a:r>
            <a:endParaRPr sz="2400" dirty="0">
              <a:solidFill>
                <a:srgbClr val="21BFDC"/>
              </a:solidFill>
            </a:endParaRPr>
          </a:p>
        </p:txBody>
      </p:sp>
      <p:sp>
        <p:nvSpPr>
          <p:cNvPr id="108" name="Google Shape;108;p25"/>
          <p:cNvSpPr txBox="1"/>
          <p:nvPr/>
        </p:nvSpPr>
        <p:spPr>
          <a:xfrm>
            <a:off x="324164" y="4288344"/>
            <a:ext cx="14505600" cy="3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725" tIns="162725" rIns="162725" bIns="162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None/>
            </a:pPr>
            <a:r>
              <a:rPr lang="en-GB" sz="1623" b="1" dirty="0">
                <a:solidFill>
                  <a:srgbClr val="21BFD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EARLY BIRD ENTRY </a:t>
            </a:r>
            <a:r>
              <a:rPr lang="en-GB" sz="1623" b="1" dirty="0" smtClean="0">
                <a:solidFill>
                  <a:srgbClr val="21BFD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PERIOD 		    </a:t>
            </a:r>
            <a:r>
              <a:rPr lang="en-GB" sz="1623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 </a:t>
            </a:r>
            <a:r>
              <a:rPr lang="en-GB" sz="1623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APRIL - 30 APRIL 2026</a:t>
            </a:r>
            <a:endParaRPr sz="1623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None/>
            </a:pPr>
            <a:r>
              <a:rPr lang="en-GB" sz="1623" b="1" dirty="0">
                <a:solidFill>
                  <a:srgbClr val="21BFD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STANDARD FEE ENTRY PERIOD</a:t>
            </a:r>
            <a:r>
              <a:rPr lang="en-GB" sz="1623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		</a:t>
            </a:r>
            <a:r>
              <a:rPr lang="en-GB" sz="1623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01 </a:t>
            </a:r>
            <a:r>
              <a:rPr lang="en-GB" sz="1623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- 03 JULY 2026</a:t>
            </a:r>
            <a:endParaRPr sz="1623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None/>
            </a:pPr>
            <a:r>
              <a:rPr lang="en-GB" sz="1623" b="1" dirty="0">
                <a:solidFill>
                  <a:srgbClr val="21BFD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LATE FEE ENTRY PERIOD</a:t>
            </a:r>
            <a:r>
              <a:rPr lang="en-GB" sz="1623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		        	</a:t>
            </a:r>
            <a:r>
              <a:rPr lang="en-GB" sz="1623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06 </a:t>
            </a:r>
            <a:r>
              <a:rPr lang="en-GB" sz="1623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JULY - 17 JULY 2026</a:t>
            </a:r>
            <a:endParaRPr sz="1623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None/>
            </a:pPr>
            <a:r>
              <a:rPr lang="en-GB" sz="1623" b="1" dirty="0">
                <a:solidFill>
                  <a:srgbClr val="21BFD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JUDGING STARTS</a:t>
            </a:r>
            <a:r>
              <a:rPr lang="en-GB" sz="1623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	                                    </a:t>
            </a:r>
            <a:r>
              <a:rPr lang="en-GB" sz="1623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 </a:t>
            </a:r>
            <a:r>
              <a:rPr lang="en-GB" sz="1623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JULY 2026</a:t>
            </a:r>
            <a:endParaRPr sz="1623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None/>
            </a:pPr>
            <a:r>
              <a:rPr lang="en-GB" sz="1623" b="1" dirty="0">
                <a:solidFill>
                  <a:srgbClr val="21BFD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JUDGING ENDS                                                        </a:t>
            </a:r>
            <a:r>
              <a:rPr lang="en-GB" sz="1623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 </a:t>
            </a:r>
            <a:r>
              <a:rPr lang="en-GB" sz="1623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AUGUST 2026</a:t>
            </a:r>
            <a:endParaRPr sz="1623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None/>
            </a:pPr>
            <a:r>
              <a:rPr lang="en-GB" sz="1623" b="1" dirty="0">
                <a:solidFill>
                  <a:srgbClr val="21BFD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FINALISTS ANNOUNCED      </a:t>
            </a:r>
            <a:r>
              <a:rPr lang="en-GB" sz="1623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</a:t>
            </a:r>
            <a:r>
              <a:rPr lang="en-GB" sz="1623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 </a:t>
            </a:r>
            <a:r>
              <a:rPr lang="en-GB" sz="1623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AUGUST 2026</a:t>
            </a:r>
            <a:endParaRPr sz="1623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None/>
            </a:pPr>
            <a:r>
              <a:rPr lang="en-GB" sz="1623" b="1" dirty="0" smtClean="0">
                <a:solidFill>
                  <a:srgbClr val="21BFD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BOOK </a:t>
            </a:r>
            <a:r>
              <a:rPr lang="en-GB" sz="1623" b="1" dirty="0">
                <a:solidFill>
                  <a:srgbClr val="21BFD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</a:t>
            </a:r>
            <a:r>
              <a:rPr lang="en-GB" sz="1623" b="1" dirty="0" smtClean="0">
                <a:solidFill>
                  <a:srgbClr val="21BFD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SEATS &amp; TABLES</a:t>
            </a:r>
            <a:r>
              <a:rPr lang="en-GB" sz="1623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		    25 </a:t>
            </a:r>
            <a:r>
              <a:rPr lang="en-GB" sz="1623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AUGUST 2026</a:t>
            </a:r>
            <a:endParaRPr sz="1623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None/>
            </a:pPr>
            <a:r>
              <a:rPr lang="en-GB" sz="1623" b="1" dirty="0">
                <a:solidFill>
                  <a:srgbClr val="21BFD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AWARDS GALA CEREMONY </a:t>
            </a:r>
            <a:r>
              <a:rPr lang="en-GB" sz="1623" b="1" i="1" dirty="0">
                <a:solidFill>
                  <a:srgbClr val="21BFD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lang="en-GB" sz="1623" i="1" dirty="0">
                <a:solidFill>
                  <a:srgbClr val="21BFD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</a:t>
            </a:r>
            <a:r>
              <a:rPr lang="en-GB" sz="1623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23 </a:t>
            </a:r>
            <a:r>
              <a:rPr lang="en-GB" sz="1523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2026, JHB</a:t>
            </a:r>
            <a:endParaRPr sz="1523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r" rtl="0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None/>
            </a:pPr>
            <a:r>
              <a:rPr lang="en-GB" sz="1423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endParaRPr sz="1423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2136"/>
              </a:spcBef>
              <a:spcAft>
                <a:spcPts val="0"/>
              </a:spcAft>
              <a:buNone/>
            </a:pPr>
            <a:endParaRPr sz="1423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9" name="Google Shape;109;p25"/>
          <p:cNvCxnSpPr/>
          <p:nvPr/>
        </p:nvCxnSpPr>
        <p:spPr>
          <a:xfrm flipH="1">
            <a:off x="4482258" y="4479439"/>
            <a:ext cx="16800" cy="4342800"/>
          </a:xfrm>
          <a:prstGeom prst="straightConnector1">
            <a:avLst/>
          </a:prstGeom>
          <a:noFill/>
          <a:ln w="16950" cap="flat" cmpd="sng">
            <a:solidFill>
              <a:srgbClr val="07CED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0" name="Google Shape;110;p25" title="WesBank New Generation Awards Logo Horizontal white@2x-8.png"/>
          <p:cNvPicPr preferRelativeResize="0"/>
          <p:nvPr/>
        </p:nvPicPr>
        <p:blipFill rotWithShape="1">
          <a:blip r:embed="rId3">
            <a:alphaModFix/>
          </a:blip>
          <a:srcRect b="21036"/>
          <a:stretch/>
        </p:blipFill>
        <p:spPr>
          <a:xfrm>
            <a:off x="418548" y="331040"/>
            <a:ext cx="2656301" cy="11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/>
          <p:nvPr/>
        </p:nvSpPr>
        <p:spPr>
          <a:xfrm>
            <a:off x="7322576" y="9649729"/>
            <a:ext cx="3642849" cy="63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 dirty="0" smtClean="0">
                <a:solidFill>
                  <a:schemeClr val="hlink"/>
                </a:solidFill>
                <a:hlinkClick r:id="rId4"/>
              </a:rPr>
              <a:t>www.newgenawards.co.za</a:t>
            </a:r>
            <a:r>
              <a:rPr lang="en-GB" sz="2000" dirty="0" smtClean="0">
                <a:solidFill>
                  <a:schemeClr val="lt1"/>
                </a:solidFill>
              </a:rPr>
              <a:t> 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89359" y="611339"/>
            <a:ext cx="9016681" cy="86792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1600" b="1" i="1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600" b="1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2026 ENTRY FEES AND DEADLINES:</a:t>
            </a:r>
          </a:p>
          <a:p>
            <a:endParaRPr lang="en-US" sz="1600" b="1" i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600" b="1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Early </a:t>
            </a:r>
            <a:r>
              <a:rPr lang="en-US" sz="1600" b="1" i="1" dirty="0">
                <a:solidFill>
                  <a:srgbClr val="00B0F0"/>
                </a:solidFill>
                <a:latin typeface="Arial" panose="020B0604020202020204" pitchFamily="34" charset="0"/>
              </a:rPr>
              <a:t>Bird Entry Fees (excl. VAT) - Entries submitted between 10 April and 30 April 2026 - Midnight (15% discount on standard entry fees)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</a:rPr>
              <a:t> </a:t>
            </a:r>
            <a:endParaRPr lang="en-US" sz="1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endParaRPr lang="en-US" sz="1600" dirty="0">
              <a:solidFill>
                <a:srgbClr val="00B0F0"/>
              </a:solidFill>
            </a:endParaRPr>
          </a:p>
          <a:p>
            <a:r>
              <a:rPr lang="en-US" sz="1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- R2,125 </a:t>
            </a:r>
            <a:r>
              <a:rPr lang="en-US" sz="1600" i="1" dirty="0">
                <a:solidFill>
                  <a:srgbClr val="00B0F0"/>
                </a:solidFill>
                <a:latin typeface="Arial" panose="020B0604020202020204" pitchFamily="34" charset="0"/>
              </a:rPr>
              <a:t>per entry per category - Corporate Categories, Agency Categories, and Online Media &amp; Tools Categories.</a:t>
            </a:r>
            <a:endParaRPr lang="en-US" sz="1600" dirty="0">
              <a:solidFill>
                <a:srgbClr val="00B0F0"/>
              </a:solidFill>
            </a:endParaRPr>
          </a:p>
          <a:p>
            <a:r>
              <a:rPr lang="en-US" sz="1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- R2,295 </a:t>
            </a:r>
            <a:r>
              <a:rPr lang="en-US" sz="1600" i="1" dirty="0">
                <a:solidFill>
                  <a:srgbClr val="00B0F0"/>
                </a:solidFill>
                <a:latin typeface="Arial" panose="020B0604020202020204" pitchFamily="34" charset="0"/>
              </a:rPr>
              <a:t>per entry per category - Black Onyx Award Categories</a:t>
            </a:r>
            <a:r>
              <a:rPr lang="en-US" sz="1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B0F0"/>
              </a:solidFill>
            </a:endParaRPr>
          </a:p>
          <a:p>
            <a:r>
              <a:rPr lang="en-US" sz="1600" b="1" i="1" dirty="0">
                <a:solidFill>
                  <a:srgbClr val="00B0F0"/>
                </a:solidFill>
                <a:latin typeface="Arial" panose="020B0604020202020204" pitchFamily="34" charset="0"/>
              </a:rPr>
              <a:t>Standard Entry Fees (excl. VAT) - Entries submitted between 01 May and 03 July 2026 </a:t>
            </a:r>
            <a:r>
              <a:rPr lang="en-US" sz="1600" b="1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– Midnight</a:t>
            </a:r>
          </a:p>
          <a:p>
            <a:endParaRPr lang="en-US" sz="1600" dirty="0">
              <a:solidFill>
                <a:srgbClr val="00B0F0"/>
              </a:solidFill>
            </a:endParaRPr>
          </a:p>
          <a:p>
            <a:r>
              <a:rPr lang="en-US" sz="1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- R2,500 </a:t>
            </a:r>
            <a:r>
              <a:rPr lang="en-US" sz="1600" i="1" dirty="0">
                <a:solidFill>
                  <a:srgbClr val="00B0F0"/>
                </a:solidFill>
                <a:latin typeface="Arial" panose="020B0604020202020204" pitchFamily="34" charset="0"/>
              </a:rPr>
              <a:t>per entry per category - Corporate Categories, Agency Categories, and Online Media &amp; Tools Categories.</a:t>
            </a:r>
            <a:endParaRPr lang="en-US" sz="1600" dirty="0">
              <a:solidFill>
                <a:srgbClr val="00B0F0"/>
              </a:solidFill>
            </a:endParaRPr>
          </a:p>
          <a:p>
            <a:r>
              <a:rPr lang="en-US" sz="1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- R2,700 </a:t>
            </a:r>
            <a:r>
              <a:rPr lang="en-US" sz="1600" i="1" dirty="0">
                <a:solidFill>
                  <a:srgbClr val="00B0F0"/>
                </a:solidFill>
                <a:latin typeface="Arial" panose="020B0604020202020204" pitchFamily="34" charset="0"/>
              </a:rPr>
              <a:t>per entry per category - Black Onyx Award Categories</a:t>
            </a:r>
            <a:r>
              <a:rPr lang="en-US" sz="1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B0F0"/>
              </a:solidFill>
            </a:endParaRPr>
          </a:p>
          <a:p>
            <a:r>
              <a:rPr lang="en-US" sz="1600" b="1" i="1" dirty="0">
                <a:solidFill>
                  <a:srgbClr val="00B0F0"/>
                </a:solidFill>
                <a:latin typeface="Arial" panose="020B0604020202020204" pitchFamily="34" charset="0"/>
              </a:rPr>
              <a:t>Late Entry Fees (excl </a:t>
            </a:r>
            <a:r>
              <a:rPr lang="en-US" sz="1600" b="1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.VAT</a:t>
            </a:r>
            <a:r>
              <a:rPr lang="en-US" sz="1600" b="1" i="1" dirty="0">
                <a:solidFill>
                  <a:srgbClr val="00B0F0"/>
                </a:solidFill>
                <a:latin typeface="Arial" panose="020B0604020202020204" pitchFamily="34" charset="0"/>
              </a:rPr>
              <a:t>) - Entries submitted between 06 July and 17 July, 2026 - Midnight (10% added to standard entry fees</a:t>
            </a:r>
            <a:r>
              <a:rPr lang="en-US" sz="1600" b="1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)</a:t>
            </a:r>
          </a:p>
          <a:p>
            <a:endParaRPr lang="en-US" sz="1600" dirty="0">
              <a:solidFill>
                <a:srgbClr val="00B0F0"/>
              </a:solidFill>
            </a:endParaRPr>
          </a:p>
          <a:p>
            <a:r>
              <a:rPr lang="en-US" sz="1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- R2,750 </a:t>
            </a:r>
            <a:r>
              <a:rPr lang="en-US" sz="1600" i="1" dirty="0">
                <a:solidFill>
                  <a:srgbClr val="00B0F0"/>
                </a:solidFill>
                <a:latin typeface="Arial" panose="020B0604020202020204" pitchFamily="34" charset="0"/>
              </a:rPr>
              <a:t>per entry per category - Corporate Categories, Agency Categories, and Online Media &amp; Tools Categories.</a:t>
            </a:r>
            <a:endParaRPr lang="en-US" sz="1600" dirty="0">
              <a:solidFill>
                <a:srgbClr val="00B0F0"/>
              </a:solidFill>
            </a:endParaRPr>
          </a:p>
          <a:p>
            <a:r>
              <a:rPr lang="en-US" sz="1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- R2,970 </a:t>
            </a:r>
            <a:r>
              <a:rPr lang="en-US" sz="1600" i="1" dirty="0">
                <a:solidFill>
                  <a:srgbClr val="00B0F0"/>
                </a:solidFill>
                <a:latin typeface="Arial" panose="020B0604020202020204" pitchFamily="34" charset="0"/>
              </a:rPr>
              <a:t>per entry per category - Black Onyx Award Categories</a:t>
            </a:r>
            <a:r>
              <a:rPr lang="en-US" sz="1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B0F0"/>
              </a:solidFill>
            </a:endParaRPr>
          </a:p>
          <a:p>
            <a:r>
              <a:rPr lang="en-US" sz="1600" b="1" i="1" dirty="0">
                <a:solidFill>
                  <a:srgbClr val="00B0F0"/>
                </a:solidFill>
                <a:latin typeface="Arial" panose="020B0604020202020204" pitchFamily="34" charset="0"/>
              </a:rPr>
              <a:t>Student Rates</a:t>
            </a:r>
            <a:r>
              <a:rPr lang="en-US" sz="1600" b="1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:</a:t>
            </a:r>
            <a:endParaRPr lang="en-US" sz="1600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B0F0"/>
                </a:solidFill>
                <a:latin typeface="Arial" panose="020B0604020202020204" pitchFamily="34" charset="0"/>
              </a:rPr>
              <a:t>R1,150 per entry - Student Group Category  </a:t>
            </a:r>
            <a:endParaRPr lang="en-US" sz="1600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B0F0"/>
                </a:solidFill>
                <a:latin typeface="Arial" panose="020B0604020202020204" pitchFamily="34" charset="0"/>
              </a:rPr>
              <a:t>R900.00 per entry - Individual Student Category</a:t>
            </a:r>
            <a:endParaRPr lang="en-US" sz="1600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B0F0"/>
                </a:solidFill>
                <a:latin typeface="Arial" panose="020B0604020202020204" pitchFamily="34" charset="0"/>
              </a:rPr>
              <a:t>R850.00 per entry - NGO </a:t>
            </a:r>
            <a:r>
              <a:rPr lang="en-US" sz="1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Rate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B0F0"/>
              </a:solidFill>
            </a:endParaRPr>
          </a:p>
          <a:p>
            <a:endParaRPr lang="en-US" sz="1600" b="1" i="1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r>
              <a:rPr lang="en-US" sz="1600" b="1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Please note</a:t>
            </a:r>
            <a:r>
              <a:rPr lang="en-US" sz="1600" b="1" i="1" dirty="0">
                <a:solidFill>
                  <a:srgbClr val="00B0F0"/>
                </a:solidFill>
                <a:latin typeface="Arial" panose="020B0604020202020204" pitchFamily="34" charset="0"/>
              </a:rPr>
              <a:t>: The </a:t>
            </a:r>
            <a:r>
              <a:rPr lang="en-US" sz="1600" b="1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categories "Digital </a:t>
            </a:r>
            <a:r>
              <a:rPr lang="en-US" sz="1600" b="1" i="1" dirty="0">
                <a:solidFill>
                  <a:srgbClr val="00B0F0"/>
                </a:solidFill>
                <a:latin typeface="Arial" panose="020B0604020202020204" pitchFamily="34" charset="0"/>
              </a:rPr>
              <a:t>Brand of the Year," "Large Agency of the Year," and "Overall Social &amp; Digital Corporate of the Year" </a:t>
            </a:r>
            <a:r>
              <a:rPr lang="en-US" sz="1600" b="1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are free of charge, </a:t>
            </a:r>
            <a:r>
              <a:rPr lang="en-US" sz="1600" b="1" i="1" dirty="0">
                <a:solidFill>
                  <a:srgbClr val="00B0F0"/>
                </a:solidFill>
                <a:latin typeface="Arial" panose="020B0604020202020204" pitchFamily="34" charset="0"/>
              </a:rPr>
              <a:t>as </a:t>
            </a:r>
            <a:r>
              <a:rPr lang="en-US" sz="1600" b="1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winners are </a:t>
            </a:r>
            <a:r>
              <a:rPr lang="en-US" sz="1600" b="1" i="1" dirty="0">
                <a:solidFill>
                  <a:srgbClr val="00B0F0"/>
                </a:solidFill>
                <a:latin typeface="Arial" panose="020B0604020202020204" pitchFamily="34" charset="0"/>
              </a:rPr>
              <a:t>selected based on </a:t>
            </a:r>
            <a:r>
              <a:rPr lang="en-US" sz="1600" b="1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overall </a:t>
            </a:r>
            <a:r>
              <a:rPr lang="en-US" sz="1600" b="1" i="1" dirty="0">
                <a:solidFill>
                  <a:srgbClr val="00B0F0"/>
                </a:solidFill>
                <a:latin typeface="Arial" panose="020B0604020202020204" pitchFamily="34" charset="0"/>
              </a:rPr>
              <a:t>performance across the competition. You are not required to complete entry forms for these categories. </a:t>
            </a:r>
            <a:endParaRPr lang="en-US" sz="1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9666</TotalTime>
  <Words>370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Helvetica Neue</vt:lpstr>
      <vt:lpstr>Helvetica Neue Light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Paxton</dc:creator>
  <cp:lastModifiedBy>Stephen Paxton</cp:lastModifiedBy>
  <cp:revision>14</cp:revision>
  <dcterms:modified xsi:type="dcterms:W3CDTF">2026-04-16T05:42:34Z</dcterms:modified>
</cp:coreProperties>
</file>